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embedTrueTypeFonts="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8" r:id="rId8"/>
    <p:sldId id="263" r:id="rId9"/>
  </p:sldIdLst>
  <p:sldSz cx="9144000" cy="6858000" type="screen4x3"/>
  <p:notesSz cx="6797675" cy="9872663"/>
  <p:embeddedFontLst>
    <p:embeddedFont>
      <p:font typeface="Calibri" pitchFamily="34" charset="0"/>
      <p:regular r:id="rId11"/>
      <p:bold r:id="rId12"/>
      <p:italic r:id="rId13"/>
      <p:boldItalic r:id="rId14"/>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773" autoAdjust="0"/>
  </p:normalViewPr>
  <p:slideViewPr>
    <p:cSldViewPr>
      <p:cViewPr>
        <p:scale>
          <a:sx n="97" d="100"/>
          <a:sy n="97" d="100"/>
        </p:scale>
        <p:origin x="-2034" y="-5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418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1098" y="0"/>
            <a:ext cx="2944958" cy="49418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364897E-1069-461D-9EFB-BC4EB14D34C6}" type="datetimeFigureOut">
              <a:rPr lang="en-US"/>
              <a:pPr>
                <a:defRPr/>
              </a:pPr>
              <a:t>10/9/2013</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606" y="4689241"/>
            <a:ext cx="5438464" cy="444293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376901"/>
            <a:ext cx="2944958" cy="49418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1098" y="9376901"/>
            <a:ext cx="2944958" cy="49418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1EB1EB-E21B-47D2-B812-01F9ED6198AB}" type="slidenum">
              <a:rPr lang="en-GB"/>
              <a:pPr>
                <a:defRPr/>
              </a:pPr>
              <a:t>‹#›</a:t>
            </a:fld>
            <a:endParaRPr lang="en-GB"/>
          </a:p>
        </p:txBody>
      </p:sp>
    </p:spTree>
    <p:extLst>
      <p:ext uri="{BB962C8B-B14F-4D97-AF65-F5344CB8AC3E}">
        <p14:creationId xmlns:p14="http://schemas.microsoft.com/office/powerpoint/2010/main" val="2021993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4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78211"/>
            <a:ext cx="7772400" cy="936607"/>
          </a:xfrm>
        </p:spPr>
        <p:txBody>
          <a:bodyPr>
            <a:normAutofit/>
          </a:bodyPr>
          <a:lstStyle>
            <a:lvl1pPr algn="ctr">
              <a:defRPr sz="3600" b="1" i="0">
                <a:solidFill>
                  <a:schemeClr val="bg1"/>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4319606"/>
            <a:ext cx="6400800" cy="752468"/>
          </a:xfrm>
        </p:spPr>
        <p:txBody>
          <a:bodyPr>
            <a:normAutofit/>
          </a:bodyPr>
          <a:lstStyle>
            <a:lvl1pPr marL="0" indent="0" algn="ctr">
              <a:buNone/>
              <a:defRPr sz="2600" b="1" spc="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6" descr="RSM Bird Cameron Logo RGB REV.png"/>
          <p:cNvPicPr>
            <a:picLocks noChangeAspect="1"/>
          </p:cNvPicPr>
          <p:nvPr userDrawn="1"/>
        </p:nvPicPr>
        <p:blipFill>
          <a:blip r:embed="rId2" cstate="print"/>
          <a:stretch>
            <a:fillRect/>
          </a:stretch>
        </p:blipFill>
        <p:spPr>
          <a:xfrm>
            <a:off x="251520" y="188640"/>
            <a:ext cx="2664296" cy="663963"/>
          </a:xfrm>
          <a:prstGeom prst="rect">
            <a:avLst/>
          </a:prstGeom>
        </p:spPr>
      </p:pic>
      <p:sp>
        <p:nvSpPr>
          <p:cNvPr id="8" name="Subtitle 2"/>
          <p:cNvSpPr txBox="1">
            <a:spLocks/>
          </p:cNvSpPr>
          <p:nvPr userDrawn="1"/>
        </p:nvSpPr>
        <p:spPr bwMode="auto">
          <a:xfrm>
            <a:off x="5652120" y="6381328"/>
            <a:ext cx="3376464" cy="320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0" indent="0" algn="ctr">
              <a:buNone/>
              <a:defRPr sz="2600" b="1" spc="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r" defTabSz="914400" rtl="0" eaLnBrk="0" fontAlgn="base" latinLnBrk="0" hangingPunct="0">
              <a:lnSpc>
                <a:spcPct val="100000"/>
              </a:lnSpc>
              <a:spcBef>
                <a:spcPct val="20000"/>
              </a:spcBef>
              <a:spcAft>
                <a:spcPct val="0"/>
              </a:spcAft>
              <a:buClr>
                <a:srgbClr val="004797"/>
              </a:buClr>
              <a:buSzTx/>
              <a:buFont typeface="Arial" charset="0"/>
              <a:buNone/>
              <a:tabLst/>
              <a:defRPr/>
            </a:pPr>
            <a:r>
              <a:rPr kumimoji="0" lang="en-US" sz="1800" b="0"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Connected for Success</a:t>
            </a:r>
            <a:endParaRPr kumimoji="0" lang="en-GB" sz="1800" b="0" i="0" u="none" strike="noStrike" kern="1200" cap="none" spc="0" normalizeH="0" baseline="0" noProof="0" dirty="0">
              <a:ln>
                <a:noFill/>
              </a:ln>
              <a:solidFill>
                <a:schemeClr val="bg1"/>
              </a:solidFill>
              <a:effectLst/>
              <a:uLnTx/>
              <a:uFillTx/>
              <a:latin typeface="Arial" pitchFamily="34" charset="0"/>
              <a:ea typeface="+mn-ea"/>
              <a:cs typeface="Arial" pitchFamily="34" charset="0"/>
            </a:endParaRPr>
          </a:p>
        </p:txBody>
      </p:sp>
      <p:pic>
        <p:nvPicPr>
          <p:cNvPr id="9" name="Picture 8" descr="RSM White Curve A4 copy.png"/>
          <p:cNvPicPr>
            <a:picLocks noChangeAspect="1"/>
          </p:cNvPicPr>
          <p:nvPr userDrawn="1"/>
        </p:nvPicPr>
        <p:blipFill>
          <a:blip r:embed="rId3" cstate="print"/>
          <a:srcRect l="28339" t="37400" r="9981" b="5901"/>
          <a:stretch>
            <a:fillRect/>
          </a:stretch>
        </p:blipFill>
        <p:spPr>
          <a:xfrm>
            <a:off x="4427984" y="2969568"/>
            <a:ext cx="4716016" cy="3888432"/>
          </a:xfrm>
          <a:prstGeom prst="rect">
            <a:avLst/>
          </a:prstGeom>
        </p:spPr>
      </p:pic>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clusion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47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RSM Bird Cameron Logo RGB REV.png"/>
          <p:cNvPicPr>
            <a:picLocks noChangeAspect="1"/>
          </p:cNvPicPr>
          <p:nvPr userDrawn="1"/>
        </p:nvPicPr>
        <p:blipFill>
          <a:blip r:embed="rId2" cstate="print"/>
          <a:stretch>
            <a:fillRect/>
          </a:stretch>
        </p:blipFill>
        <p:spPr>
          <a:xfrm>
            <a:off x="251520" y="188640"/>
            <a:ext cx="2664296" cy="663963"/>
          </a:xfrm>
          <a:prstGeom prst="rect">
            <a:avLst/>
          </a:prstGeom>
        </p:spPr>
      </p:pic>
      <p:sp>
        <p:nvSpPr>
          <p:cNvPr id="9" name="TextBox 8"/>
          <p:cNvSpPr txBox="1"/>
          <p:nvPr userDrawn="1"/>
        </p:nvSpPr>
        <p:spPr>
          <a:xfrm>
            <a:off x="1763688" y="2276872"/>
            <a:ext cx="5040560" cy="2492990"/>
          </a:xfrm>
          <a:prstGeom prst="rect">
            <a:avLst/>
          </a:prstGeom>
          <a:noFill/>
        </p:spPr>
        <p:txBody>
          <a:bodyPr wrap="square" rtlCol="0">
            <a:spAutoFit/>
          </a:bodyPr>
          <a:lstStyle/>
          <a:p>
            <a:pPr algn="just"/>
            <a:r>
              <a:rPr lang="en-US" sz="1600" dirty="0" smtClean="0">
                <a:solidFill>
                  <a:schemeClr val="bg1"/>
                </a:solidFill>
              </a:rPr>
              <a:t>Our one-firm structure allows us to provide strong connections and a focus on client relationships. Clients can readily connect to our national and international expertise and networks, our extensive understanding of Australian business and to senior advisors. With RSM Bird Cameron you really are…</a:t>
            </a:r>
          </a:p>
          <a:p>
            <a:pPr algn="just"/>
            <a:endParaRPr lang="en-AU" dirty="0" smtClean="0">
              <a:solidFill>
                <a:schemeClr val="bg1"/>
              </a:solidFill>
            </a:endParaRPr>
          </a:p>
          <a:p>
            <a:pPr algn="just"/>
            <a:r>
              <a:rPr lang="en-AU" sz="2400" dirty="0" smtClean="0">
                <a:solidFill>
                  <a:schemeClr val="bg1"/>
                </a:solidFill>
              </a:rPr>
              <a:t>Connected for Success</a:t>
            </a:r>
            <a:endParaRPr lang="en-GB" sz="2400" dirty="0" smtClean="0">
              <a:solidFill>
                <a:schemeClr val="bg1"/>
              </a:solidFill>
            </a:endParaRPr>
          </a:p>
          <a:p>
            <a:pPr algn="just"/>
            <a:endParaRPr lang="en-US" dirty="0">
              <a:solidFill>
                <a:schemeClr val="bg1"/>
              </a:solidFill>
            </a:endParaRPr>
          </a:p>
        </p:txBody>
      </p:sp>
      <p:pic>
        <p:nvPicPr>
          <p:cNvPr id="5" name="Picture 4" descr="RSM White Curve A4 copy.png"/>
          <p:cNvPicPr>
            <a:picLocks noChangeAspect="1"/>
          </p:cNvPicPr>
          <p:nvPr userDrawn="1"/>
        </p:nvPicPr>
        <p:blipFill>
          <a:blip r:embed="rId3" cstate="print"/>
          <a:srcRect l="28339" t="37400" r="9981" b="5901"/>
          <a:stretch>
            <a:fillRect/>
          </a:stretch>
        </p:blipFill>
        <p:spPr>
          <a:xfrm>
            <a:off x="4427984" y="2969568"/>
            <a:ext cx="4716016" cy="3888432"/>
          </a:xfrm>
          <a:prstGeom prst="rect">
            <a:avLst/>
          </a:prstGeom>
        </p:spPr>
      </p:pic>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371600" y="4319606"/>
            <a:ext cx="6400800" cy="752468"/>
          </a:xfrm>
        </p:spPr>
        <p:txBody>
          <a:bodyPr>
            <a:normAutofit/>
          </a:bodyPr>
          <a:lstStyle>
            <a:lvl1pPr marL="0" indent="0" algn="ctr">
              <a:buNone/>
              <a:defRPr sz="2600" b="1" spc="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5" name="Picture 4" descr="Ppt header - Connected Blue.png"/>
          <p:cNvPicPr>
            <a:picLocks noChangeAspect="1"/>
          </p:cNvPicPr>
          <p:nvPr userDrawn="1"/>
        </p:nvPicPr>
        <p:blipFill>
          <a:blip r:embed="rId2" cstate="print"/>
          <a:stretch>
            <a:fillRect/>
          </a:stretch>
        </p:blipFill>
        <p:spPr>
          <a:xfrm>
            <a:off x="0" y="0"/>
            <a:ext cx="9144000" cy="2689971"/>
          </a:xfrm>
          <a:prstGeom prst="rect">
            <a:avLst/>
          </a:prstGeom>
        </p:spPr>
      </p:pic>
      <p:sp>
        <p:nvSpPr>
          <p:cNvPr id="7" name="Title 7"/>
          <p:cNvSpPr>
            <a:spLocks noGrp="1"/>
          </p:cNvSpPr>
          <p:nvPr>
            <p:ph type="title"/>
          </p:nvPr>
        </p:nvSpPr>
        <p:spPr>
          <a:xfrm>
            <a:off x="251520" y="3284984"/>
            <a:ext cx="8642350" cy="781038"/>
          </a:xfrm>
        </p:spPr>
        <p:txBody>
          <a:bodyPr/>
          <a:lstStyle>
            <a:lvl1pPr algn="ctr">
              <a:defRPr sz="3600"/>
            </a:lvl1p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lvl1pPr marL="180975" indent="-180975">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Content Placeholder 2"/>
          <p:cNvSpPr>
            <a:spLocks noGrp="1"/>
          </p:cNvSpPr>
          <p:nvPr>
            <p:ph idx="1"/>
          </p:nvPr>
        </p:nvSpPr>
        <p:spPr>
          <a:xfrm>
            <a:off x="216000" y="1556792"/>
            <a:ext cx="8642280" cy="4872604"/>
          </a:xfrm>
        </p:spPr>
        <p:txBody>
          <a:bodyPr/>
          <a:lstStyle>
            <a:lvl1pPr marL="0" indent="0">
              <a:buFontTx/>
              <a:buNone/>
              <a:defRPr/>
            </a:lvl1pPr>
            <a:lvl2pPr marL="442913" indent="14288">
              <a:buFontTx/>
              <a:buNone/>
              <a:defRPr/>
            </a:lvl2pPr>
            <a:lvl3pPr marL="896938" indent="17463">
              <a:buFontTx/>
              <a:buNone/>
              <a:defRPr/>
            </a:lvl3pPr>
            <a:lvl4pPr marL="1349375" indent="22225">
              <a:buFontTx/>
              <a:buNone/>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6000" y="548680"/>
            <a:ext cx="8642280" cy="71438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214282" y="1261944"/>
            <a:ext cx="4286280" cy="4759344"/>
          </a:xfrm>
        </p:spPr>
        <p:txBody>
          <a:bodyPr/>
          <a:lstStyle>
            <a:lvl1pPr>
              <a:defRPr sz="2200" baseline="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3438" y="1263059"/>
            <a:ext cx="4214842" cy="4758105"/>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4282" y="692696"/>
            <a:ext cx="4283106" cy="639762"/>
          </a:xfrm>
        </p:spPr>
        <p:txBody>
          <a:bodyPr anchor="b">
            <a:noAutofit/>
          </a:bodyPr>
          <a:lstStyle>
            <a:lvl1pPr marL="0" indent="0">
              <a:buNone/>
              <a:defRPr sz="2200" b="1">
                <a:solidFill>
                  <a:srgbClr val="00479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4282" y="1474218"/>
            <a:ext cx="4283106" cy="454707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645025" y="692696"/>
            <a:ext cx="4213255" cy="639762"/>
          </a:xfrm>
        </p:spPr>
        <p:txBody>
          <a:bodyPr anchor="b">
            <a:noAutofit/>
          </a:bodyPr>
          <a:lstStyle>
            <a:lvl1pPr marL="0" indent="0">
              <a:buNone/>
              <a:defRPr sz="2200" b="1" baseline="0">
                <a:solidFill>
                  <a:srgbClr val="00479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475334"/>
            <a:ext cx="4213255" cy="4545954"/>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6000" y="620688"/>
            <a:ext cx="8642280" cy="714380"/>
          </a:xfrm>
        </p:spPr>
        <p:txBody>
          <a:bodyPr/>
          <a:lstStyle/>
          <a:p>
            <a:r>
              <a:rPr lang="en-US" smtClean="0"/>
              <a:t>Click to edit Master title style</a:t>
            </a:r>
            <a:endParaRPr lang="en-GB"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ngle line">
    <p:spTree>
      <p:nvGrpSpPr>
        <p:cNvPr id="1" name=""/>
        <p:cNvGrpSpPr/>
        <p:nvPr/>
      </p:nvGrpSpPr>
      <p:grpSpPr>
        <a:xfrm>
          <a:off x="0" y="0"/>
          <a:ext cx="0" cy="0"/>
          <a:chOff x="0" y="0"/>
          <a:chExt cx="0" cy="0"/>
        </a:xfrm>
      </p:grpSpPr>
      <p:sp>
        <p:nvSpPr>
          <p:cNvPr id="2" name="Title 1"/>
          <p:cNvSpPr>
            <a:spLocks noGrp="1"/>
          </p:cNvSpPr>
          <p:nvPr>
            <p:ph type="title"/>
          </p:nvPr>
        </p:nvSpPr>
        <p:spPr>
          <a:xfrm>
            <a:off x="216000" y="3214686"/>
            <a:ext cx="8642280" cy="714380"/>
          </a:xfrm>
        </p:spPr>
        <p:txBody>
          <a:bodyPr>
            <a:normAutofit/>
          </a:bodyPr>
          <a:lstStyle>
            <a:lvl1pPr algn="ctr">
              <a:defRPr sz="3200">
                <a:effectLst>
                  <a:outerShdw blurRad="38100" dist="38100" dir="2700000" algn="tl">
                    <a:srgbClr val="000000">
                      <a:alpha val="43137"/>
                    </a:srgbClr>
                  </a:outerShdw>
                </a:effectLst>
              </a:defRPr>
            </a:lvl1pPr>
          </a:lstStyle>
          <a:p>
            <a:r>
              <a:rPr lang="en-US" smtClean="0"/>
              <a:t>Click to edit Master title style</a:t>
            </a:r>
            <a:endParaRPr lang="en-GB"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64544 RSM Powerpoint Presentation Page 2.jpg"/>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5292080" y="4941168"/>
            <a:ext cx="3851920" cy="1916832"/>
          </a:xfrm>
          <a:prstGeom prst="rect">
            <a:avLst/>
          </a:prstGeom>
        </p:spPr>
      </p:pic>
      <p:sp>
        <p:nvSpPr>
          <p:cNvPr id="1027" name="Title Placeholder 1"/>
          <p:cNvSpPr>
            <a:spLocks noGrp="1"/>
          </p:cNvSpPr>
          <p:nvPr>
            <p:ph type="title"/>
          </p:nvPr>
        </p:nvSpPr>
        <p:spPr bwMode="auto">
          <a:xfrm>
            <a:off x="215900" y="620688"/>
            <a:ext cx="8642350" cy="7810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1028" name="Text Placeholder 2"/>
          <p:cNvSpPr>
            <a:spLocks noGrp="1"/>
          </p:cNvSpPr>
          <p:nvPr>
            <p:ph type="body" idx="1"/>
          </p:nvPr>
        </p:nvSpPr>
        <p:spPr bwMode="auto">
          <a:xfrm>
            <a:off x="215900" y="1335062"/>
            <a:ext cx="8642350" cy="4686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Box 11"/>
          <p:cNvSpPr txBox="1"/>
          <p:nvPr/>
        </p:nvSpPr>
        <p:spPr>
          <a:xfrm>
            <a:off x="6000750" y="196850"/>
            <a:ext cx="3000375" cy="306388"/>
          </a:xfrm>
          <a:prstGeom prst="rect">
            <a:avLst/>
          </a:prstGeom>
          <a:noFill/>
        </p:spPr>
        <p:txBody>
          <a:bodyPr>
            <a:spAutoFit/>
          </a:bodyPr>
          <a:lstStyle/>
          <a:p>
            <a:pPr algn="r" fontAlgn="auto">
              <a:spcBef>
                <a:spcPts val="0"/>
              </a:spcBef>
              <a:spcAft>
                <a:spcPts val="0"/>
              </a:spcAft>
              <a:defRPr/>
            </a:pPr>
            <a:r>
              <a:rPr lang="en-GB" sz="1400" dirty="0">
                <a:solidFill>
                  <a:schemeClr val="bg1"/>
                </a:solidFill>
                <a:latin typeface="Arial" pitchFamily="34" charset="0"/>
                <a:cs typeface="Arial" pitchFamily="34" charset="0"/>
              </a:rPr>
              <a:t>Presentation Subject Header</a:t>
            </a:r>
          </a:p>
        </p:txBody>
      </p:sp>
      <p:pic>
        <p:nvPicPr>
          <p:cNvPr id="10" name="Picture 9" descr="RSM Bird Cameron Logo RGB.png"/>
          <p:cNvPicPr>
            <a:picLocks noChangeAspect="1"/>
          </p:cNvPicPr>
          <p:nvPr/>
        </p:nvPicPr>
        <p:blipFill>
          <a:blip r:embed="rId13" cstate="print"/>
          <a:stretch>
            <a:fillRect/>
          </a:stretch>
        </p:blipFill>
        <p:spPr>
          <a:xfrm>
            <a:off x="251520" y="6165304"/>
            <a:ext cx="2232248" cy="556294"/>
          </a:xfrm>
          <a:prstGeom prst="rect">
            <a:avLst/>
          </a:prstGeom>
        </p:spPr>
      </p:pic>
    </p:spTree>
  </p:cSld>
  <p:clrMap bg1="lt1" tx1="dk1" bg2="lt2" tx2="dk2" accent1="accent1" accent2="accent2" accent3="accent3" accent4="accent4" accent5="accent5" accent6="accent6" hlink="hlink" folHlink="folHlink"/>
  <p:sldLayoutIdLst>
    <p:sldLayoutId id="2147483826" r:id="rId1"/>
    <p:sldLayoutId id="2147483835"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Lst>
  <p:hf hdr="0" ftr="0"/>
  <p:txStyles>
    <p:titleStyle>
      <a:lvl1pPr algn="l" rtl="0" eaLnBrk="1" fontAlgn="base" hangingPunct="1">
        <a:spcBef>
          <a:spcPct val="0"/>
        </a:spcBef>
        <a:spcAft>
          <a:spcPct val="0"/>
        </a:spcAft>
        <a:defRPr sz="2600" b="1" kern="1200">
          <a:solidFill>
            <a:srgbClr val="004797"/>
          </a:solidFill>
          <a:latin typeface="Arial" pitchFamily="34" charset="0"/>
          <a:ea typeface="+mj-ea"/>
          <a:cs typeface="Arial" pitchFamily="34" charset="0"/>
        </a:defRPr>
      </a:lvl1pPr>
      <a:lvl2pPr algn="l" rtl="0" eaLnBrk="1" fontAlgn="base" hangingPunct="1">
        <a:spcBef>
          <a:spcPct val="0"/>
        </a:spcBef>
        <a:spcAft>
          <a:spcPct val="0"/>
        </a:spcAft>
        <a:defRPr sz="2600" b="1">
          <a:solidFill>
            <a:srgbClr val="004797"/>
          </a:solidFill>
          <a:latin typeface="Arial" charset="0"/>
          <a:cs typeface="Arial" charset="0"/>
        </a:defRPr>
      </a:lvl2pPr>
      <a:lvl3pPr algn="l" rtl="0" eaLnBrk="1" fontAlgn="base" hangingPunct="1">
        <a:spcBef>
          <a:spcPct val="0"/>
        </a:spcBef>
        <a:spcAft>
          <a:spcPct val="0"/>
        </a:spcAft>
        <a:defRPr sz="2600" b="1">
          <a:solidFill>
            <a:srgbClr val="004797"/>
          </a:solidFill>
          <a:latin typeface="Arial" charset="0"/>
          <a:cs typeface="Arial" charset="0"/>
        </a:defRPr>
      </a:lvl3pPr>
      <a:lvl4pPr algn="l" rtl="0" eaLnBrk="1" fontAlgn="base" hangingPunct="1">
        <a:spcBef>
          <a:spcPct val="0"/>
        </a:spcBef>
        <a:spcAft>
          <a:spcPct val="0"/>
        </a:spcAft>
        <a:defRPr sz="2600" b="1">
          <a:solidFill>
            <a:srgbClr val="004797"/>
          </a:solidFill>
          <a:latin typeface="Arial" charset="0"/>
          <a:cs typeface="Arial" charset="0"/>
        </a:defRPr>
      </a:lvl4pPr>
      <a:lvl5pPr algn="l" rtl="0" eaLnBrk="1" fontAlgn="base" hangingPunct="1">
        <a:spcBef>
          <a:spcPct val="0"/>
        </a:spcBef>
        <a:spcAft>
          <a:spcPct val="0"/>
        </a:spcAft>
        <a:defRPr sz="2600" b="1">
          <a:solidFill>
            <a:srgbClr val="004797"/>
          </a:solidFill>
          <a:latin typeface="Arial" charset="0"/>
          <a:cs typeface="Arial" charset="0"/>
        </a:defRPr>
      </a:lvl5pPr>
      <a:lvl6pPr marL="457200" algn="l" rtl="0" eaLnBrk="1" fontAlgn="base" hangingPunct="1">
        <a:spcBef>
          <a:spcPct val="0"/>
        </a:spcBef>
        <a:spcAft>
          <a:spcPct val="0"/>
        </a:spcAft>
        <a:defRPr sz="2600" b="1">
          <a:solidFill>
            <a:srgbClr val="004797"/>
          </a:solidFill>
          <a:latin typeface="Arial" charset="0"/>
          <a:cs typeface="Arial" charset="0"/>
        </a:defRPr>
      </a:lvl6pPr>
      <a:lvl7pPr marL="914400" algn="l" rtl="0" eaLnBrk="1" fontAlgn="base" hangingPunct="1">
        <a:spcBef>
          <a:spcPct val="0"/>
        </a:spcBef>
        <a:spcAft>
          <a:spcPct val="0"/>
        </a:spcAft>
        <a:defRPr sz="2600" b="1">
          <a:solidFill>
            <a:srgbClr val="004797"/>
          </a:solidFill>
          <a:latin typeface="Arial" charset="0"/>
          <a:cs typeface="Arial" charset="0"/>
        </a:defRPr>
      </a:lvl7pPr>
      <a:lvl8pPr marL="1371600" algn="l" rtl="0" eaLnBrk="1" fontAlgn="base" hangingPunct="1">
        <a:spcBef>
          <a:spcPct val="0"/>
        </a:spcBef>
        <a:spcAft>
          <a:spcPct val="0"/>
        </a:spcAft>
        <a:defRPr sz="2600" b="1">
          <a:solidFill>
            <a:srgbClr val="004797"/>
          </a:solidFill>
          <a:latin typeface="Arial" charset="0"/>
          <a:cs typeface="Arial" charset="0"/>
        </a:defRPr>
      </a:lvl8pPr>
      <a:lvl9pPr marL="1828800" algn="l" rtl="0" eaLnBrk="1" fontAlgn="base" hangingPunct="1">
        <a:spcBef>
          <a:spcPct val="0"/>
        </a:spcBef>
        <a:spcAft>
          <a:spcPct val="0"/>
        </a:spcAft>
        <a:defRPr sz="2600" b="1">
          <a:solidFill>
            <a:srgbClr val="004797"/>
          </a:solidFill>
          <a:latin typeface="Arial" charset="0"/>
          <a:cs typeface="Arial" charset="0"/>
        </a:defRPr>
      </a:lvl9pPr>
    </p:titleStyle>
    <p:bodyStyle>
      <a:lvl1pPr marL="180975" indent="-180975" algn="l" rtl="0" eaLnBrk="1" fontAlgn="base" hangingPunct="1">
        <a:spcBef>
          <a:spcPct val="20000"/>
        </a:spcBef>
        <a:spcAft>
          <a:spcPct val="0"/>
        </a:spcAft>
        <a:buClr>
          <a:srgbClr val="004797"/>
        </a:buClr>
        <a:buFont typeface="Arial" charset="0"/>
        <a:buChar char="•"/>
        <a:defRPr sz="2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4797"/>
        </a:buClr>
        <a:buFont typeface="Arial" charset="0"/>
        <a:buChar char="–"/>
        <a:defRPr sz="20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rgbClr val="004797"/>
        </a:buClr>
        <a:buFont typeface="Arial" charset="0"/>
        <a:buChar char="–"/>
        <a:defRPr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rgbClr val="004797"/>
        </a:buClr>
        <a:buFont typeface="Arial" charset="0"/>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rgbClr val="004797"/>
        </a:buClr>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ctrTitle"/>
          </p:nvPr>
        </p:nvSpPr>
        <p:spPr>
          <a:xfrm>
            <a:off x="685800" y="3278188"/>
            <a:ext cx="7772400" cy="936625"/>
          </a:xfrm>
        </p:spPr>
        <p:txBody>
          <a:bodyPr/>
          <a:lstStyle/>
          <a:p>
            <a:r>
              <a:rPr lang="en-GB" dirty="0" smtClean="0">
                <a:latin typeface="Arial" charset="0"/>
                <a:cs typeface="Arial" charset="0"/>
              </a:rPr>
              <a:t>Appendix C- Audit Requirements</a:t>
            </a:r>
          </a:p>
        </p:txBody>
      </p:sp>
      <p:sp>
        <p:nvSpPr>
          <p:cNvPr id="10243" name="Subtitle 4"/>
          <p:cNvSpPr>
            <a:spLocks noGrp="1"/>
          </p:cNvSpPr>
          <p:nvPr>
            <p:ph type="subTitle" idx="1"/>
          </p:nvPr>
        </p:nvSpPr>
        <p:spPr>
          <a:xfrm>
            <a:off x="1371600" y="4319588"/>
            <a:ext cx="6400800" cy="752475"/>
          </a:xfrm>
        </p:spPr>
        <p:txBody>
          <a:bodyPr>
            <a:normAutofit fontScale="92500" lnSpcReduction="10000"/>
          </a:bodyPr>
          <a:lstStyle/>
          <a:p>
            <a:r>
              <a:rPr lang="en-AU" i="1" dirty="0"/>
              <a:t>Economic Benchmarking </a:t>
            </a:r>
            <a:r>
              <a:rPr lang="en-AU" i="1" dirty="0" err="1"/>
              <a:t>Backcast</a:t>
            </a:r>
            <a:r>
              <a:rPr lang="en-AU" i="1" dirty="0"/>
              <a:t> Data Template</a:t>
            </a:r>
            <a:r>
              <a:rPr lang="en-AU" dirty="0"/>
              <a:t> </a:t>
            </a:r>
            <a:endParaRPr lang="en-GB" dirty="0" smtClean="0">
              <a:latin typeface="Arial" charset="0"/>
              <a:cs typeface="Arial"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latin typeface="Arial" charset="0"/>
                <a:cs typeface="Arial" charset="0"/>
              </a:rPr>
              <a:t>1.0 Audit of </a:t>
            </a:r>
            <a:r>
              <a:rPr lang="en-GB" u="sng" dirty="0" smtClean="0">
                <a:latin typeface="Arial" charset="0"/>
                <a:cs typeface="Arial" charset="0"/>
              </a:rPr>
              <a:t>actual</a:t>
            </a:r>
            <a:r>
              <a:rPr lang="en-GB" dirty="0" smtClean="0">
                <a:latin typeface="Arial" charset="0"/>
                <a:cs typeface="Arial" charset="0"/>
              </a:rPr>
              <a:t> historical financial information</a:t>
            </a:r>
          </a:p>
        </p:txBody>
      </p:sp>
      <p:sp>
        <p:nvSpPr>
          <p:cNvPr id="11267" name="Content Placeholder 13"/>
          <p:cNvSpPr>
            <a:spLocks noGrp="1"/>
          </p:cNvSpPr>
          <p:nvPr>
            <p:ph idx="1"/>
          </p:nvPr>
        </p:nvSpPr>
        <p:spPr/>
        <p:txBody>
          <a:bodyPr/>
          <a:lstStyle/>
          <a:p>
            <a:pPr lvl="1">
              <a:buFont typeface="Arial" pitchFamily="34" charset="0"/>
              <a:buChar char="•"/>
            </a:pPr>
            <a:r>
              <a:rPr lang="en-AU" dirty="0"/>
              <a:t>The audit </a:t>
            </a:r>
            <a:r>
              <a:rPr lang="en-AU" sz="1200" dirty="0"/>
              <a:t> </a:t>
            </a:r>
            <a:r>
              <a:rPr lang="en-AU" dirty="0"/>
              <a:t>of </a:t>
            </a:r>
            <a:r>
              <a:rPr lang="en-AU" b="1" dirty="0"/>
              <a:t>actual</a:t>
            </a:r>
            <a:r>
              <a:rPr lang="en-AU" dirty="0"/>
              <a:t> historical financial information </a:t>
            </a:r>
            <a:r>
              <a:rPr lang="en-AU" dirty="0" smtClean="0"/>
              <a:t>must</a:t>
            </a:r>
            <a:r>
              <a:rPr lang="en-AU" dirty="0"/>
              <a:t>:</a:t>
            </a:r>
            <a:endParaRPr lang="en-AU" sz="2400" dirty="0"/>
          </a:p>
          <a:p>
            <a:pPr lvl="2"/>
            <a:r>
              <a:rPr lang="en-AU" dirty="0"/>
              <a:t>comply with the Auditing Standard ASA 805 </a:t>
            </a:r>
            <a:r>
              <a:rPr lang="en-AU" i="1" dirty="0"/>
              <a:t>Special Considerations — Audits of Single Financial Statements and Specific Elements, Accounts or Items of a Financial Statement</a:t>
            </a:r>
            <a:r>
              <a:rPr lang="en-AU" dirty="0"/>
              <a:t>;</a:t>
            </a:r>
            <a:endParaRPr lang="en-AU" sz="2000" dirty="0"/>
          </a:p>
          <a:p>
            <a:pPr lvl="2"/>
            <a:r>
              <a:rPr lang="en-AU" dirty="0"/>
              <a:t>assess and verify whether the historical information:</a:t>
            </a:r>
            <a:endParaRPr lang="en-AU" sz="2000" dirty="0"/>
          </a:p>
          <a:p>
            <a:pPr lvl="3"/>
            <a:r>
              <a:rPr lang="en-AU" dirty="0"/>
              <a:t>has been captured for the entire time period required</a:t>
            </a:r>
            <a:r>
              <a:rPr lang="en-AU" dirty="0" smtClean="0"/>
              <a:t>;</a:t>
            </a:r>
            <a:endParaRPr lang="en-AU" sz="2000" dirty="0"/>
          </a:p>
          <a:p>
            <a:pPr lvl="3"/>
            <a:r>
              <a:rPr lang="en-AU" dirty="0"/>
              <a:t>has been derived from actual historical information and can be directly reconcilable to the audited statutory financial statements </a:t>
            </a:r>
            <a:r>
              <a:rPr lang="en-AU" dirty="0" smtClean="0"/>
              <a:t>of the NSP;</a:t>
            </a:r>
            <a:endParaRPr lang="en-AU" sz="2000" dirty="0"/>
          </a:p>
          <a:p>
            <a:pPr lvl="3"/>
            <a:r>
              <a:rPr lang="en-AU" dirty="0"/>
              <a:t>is complete and accurate; </a:t>
            </a:r>
            <a:endParaRPr lang="en-AU" sz="2000" dirty="0"/>
          </a:p>
          <a:p>
            <a:pPr lvl="3"/>
            <a:r>
              <a:rPr lang="en-AU" dirty="0"/>
              <a:t>is prepared consistent with the requirements of the Notice</a:t>
            </a:r>
            <a:r>
              <a:rPr lang="en-AU" sz="1100" dirty="0"/>
              <a:t> </a:t>
            </a:r>
            <a:r>
              <a:rPr lang="en-AU" dirty="0"/>
              <a:t>; and</a:t>
            </a:r>
            <a:endParaRPr lang="en-AU" sz="2000" dirty="0"/>
          </a:p>
          <a:p>
            <a:pPr lvl="3"/>
            <a:r>
              <a:rPr lang="en-AU" dirty="0"/>
              <a:t>has been prepared in a manner consistent with the CAM</a:t>
            </a:r>
            <a:r>
              <a:rPr lang="en-AU" sz="1100" dirty="0"/>
              <a:t> </a:t>
            </a:r>
            <a:r>
              <a:rPr lang="en-AU" dirty="0"/>
              <a:t>.</a:t>
            </a:r>
            <a:endParaRPr lang="en-AU" sz="2000" dirty="0"/>
          </a:p>
          <a:p>
            <a:pPr marL="0" indent="0">
              <a:buNone/>
            </a:pPr>
            <a:endParaRPr lang="en-GB" dirty="0" smtClean="0">
              <a:latin typeface="Arial" charset="0"/>
              <a:cs typeface="Arial"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642350" cy="781038"/>
          </a:xfrm>
        </p:spPr>
        <p:txBody>
          <a:bodyPr/>
          <a:lstStyle/>
          <a:p>
            <a:r>
              <a:rPr lang="en-AU" dirty="0" smtClean="0"/>
              <a:t>2.0 Review of </a:t>
            </a:r>
            <a:r>
              <a:rPr lang="en-AU" u="sng" dirty="0" smtClean="0"/>
              <a:t>estimated</a:t>
            </a:r>
            <a:r>
              <a:rPr lang="en-AU" dirty="0" smtClean="0"/>
              <a:t> historical financial information</a:t>
            </a:r>
            <a:endParaRPr lang="en-AU" dirty="0"/>
          </a:p>
        </p:txBody>
      </p:sp>
      <p:sp>
        <p:nvSpPr>
          <p:cNvPr id="3" name="Content Placeholder 2"/>
          <p:cNvSpPr>
            <a:spLocks noGrp="1"/>
          </p:cNvSpPr>
          <p:nvPr>
            <p:ph idx="1"/>
          </p:nvPr>
        </p:nvSpPr>
        <p:spPr/>
        <p:txBody>
          <a:bodyPr/>
          <a:lstStyle/>
          <a:p>
            <a:pPr marL="238125" indent="-342900"/>
            <a:r>
              <a:rPr lang="en-AU" dirty="0" smtClean="0"/>
              <a:t>The </a:t>
            </a:r>
            <a:r>
              <a:rPr lang="en-AU" dirty="0"/>
              <a:t>review </a:t>
            </a:r>
            <a:r>
              <a:rPr lang="en-AU" sz="1400" dirty="0"/>
              <a:t> </a:t>
            </a:r>
            <a:r>
              <a:rPr lang="en-AU" dirty="0"/>
              <a:t>of the </a:t>
            </a:r>
            <a:r>
              <a:rPr lang="en-AU" b="1" dirty="0"/>
              <a:t>estimated </a:t>
            </a:r>
            <a:r>
              <a:rPr lang="en-AU" dirty="0"/>
              <a:t>historical financial </a:t>
            </a:r>
            <a:r>
              <a:rPr lang="en-AU" dirty="0" smtClean="0"/>
              <a:t>information must</a:t>
            </a:r>
            <a:r>
              <a:rPr lang="en-AU" dirty="0"/>
              <a:t>:</a:t>
            </a:r>
            <a:endParaRPr lang="en-AU" sz="2600" dirty="0"/>
          </a:p>
          <a:p>
            <a:pPr lvl="1"/>
            <a:r>
              <a:rPr lang="en-AU" dirty="0"/>
              <a:t>comply with the ASAE 3000 </a:t>
            </a:r>
            <a:r>
              <a:rPr lang="en-AU" i="1" dirty="0"/>
              <a:t>Assurance engagements other than audits or reviews of historical financial information</a:t>
            </a:r>
            <a:r>
              <a:rPr lang="en-AU" dirty="0"/>
              <a:t>;</a:t>
            </a:r>
            <a:endParaRPr lang="en-AU" sz="2200" dirty="0"/>
          </a:p>
          <a:p>
            <a:pPr lvl="1"/>
            <a:r>
              <a:rPr lang="en-AU" dirty="0"/>
              <a:t>assess:</a:t>
            </a:r>
            <a:endParaRPr lang="en-AU" sz="2200" dirty="0"/>
          </a:p>
          <a:p>
            <a:pPr lvl="2"/>
            <a:r>
              <a:rPr lang="en-AU" dirty="0"/>
              <a:t>the validity of the certification by </a:t>
            </a:r>
            <a:r>
              <a:rPr lang="en-AU" dirty="0" smtClean="0"/>
              <a:t>the NSP </a:t>
            </a:r>
            <a:r>
              <a:rPr lang="en-AU" dirty="0"/>
              <a:t>that it was not possible to provide actual information and hence estimates have been provided;</a:t>
            </a:r>
            <a:endParaRPr lang="en-AU" sz="2000" dirty="0"/>
          </a:p>
          <a:p>
            <a:pPr lvl="2"/>
            <a:r>
              <a:rPr lang="en-AU" dirty="0"/>
              <a:t>that the estimated historical financial data has been derived based on reasonable management judgement and assumptions and is the most appropriate estimate of the information required;</a:t>
            </a:r>
            <a:endParaRPr lang="en-AU" sz="2000" dirty="0"/>
          </a:p>
          <a:p>
            <a:pPr lvl="2"/>
            <a:r>
              <a:rPr lang="en-AU" dirty="0"/>
              <a:t>that the estimated historical data has been captured for the entire time period required; </a:t>
            </a:r>
            <a:endParaRPr lang="en-AU" sz="2000" dirty="0"/>
          </a:p>
          <a:p>
            <a:pPr lvl="2"/>
            <a:r>
              <a:rPr lang="en-AU" dirty="0"/>
              <a:t>that the estimated historical data is prepared consistent with the requirements of the Notice; </a:t>
            </a:r>
            <a:r>
              <a:rPr lang="en-AU" sz="1100" dirty="0"/>
              <a:t> </a:t>
            </a:r>
            <a:r>
              <a:rPr lang="en-AU" dirty="0"/>
              <a:t>and</a:t>
            </a:r>
            <a:endParaRPr lang="en-AU" sz="2000" dirty="0"/>
          </a:p>
          <a:p>
            <a:pPr lvl="2"/>
            <a:r>
              <a:rPr lang="en-AU" dirty="0"/>
              <a:t>that the estimated historical data has been prepared in a manner consistent with the CAM.</a:t>
            </a:r>
            <a:r>
              <a:rPr lang="en-AU" sz="1100" dirty="0"/>
              <a:t> </a:t>
            </a:r>
            <a:endParaRPr lang="en-AU" sz="2000" dirty="0"/>
          </a:p>
          <a:p>
            <a:endParaRPr lang="en-AU" dirty="0"/>
          </a:p>
        </p:txBody>
      </p:sp>
    </p:spTree>
    <p:extLst>
      <p:ext uri="{BB962C8B-B14F-4D97-AF65-F5344CB8AC3E}">
        <p14:creationId xmlns:p14="http://schemas.microsoft.com/office/powerpoint/2010/main" val="2908157939"/>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642350" cy="781038"/>
          </a:xfrm>
        </p:spPr>
        <p:txBody>
          <a:bodyPr/>
          <a:lstStyle/>
          <a:p>
            <a:r>
              <a:rPr lang="en-AU" dirty="0" smtClean="0"/>
              <a:t>3.0 Review of historical </a:t>
            </a:r>
            <a:r>
              <a:rPr lang="en-AU" u="sng" dirty="0" smtClean="0"/>
              <a:t>actual</a:t>
            </a:r>
            <a:r>
              <a:rPr lang="en-AU" dirty="0" smtClean="0"/>
              <a:t> and </a:t>
            </a:r>
            <a:r>
              <a:rPr lang="en-AU" u="sng" dirty="0" smtClean="0"/>
              <a:t>estimated</a:t>
            </a:r>
            <a:r>
              <a:rPr lang="en-AU" dirty="0" smtClean="0"/>
              <a:t> non-financial information</a:t>
            </a:r>
            <a:endParaRPr lang="en-AU" dirty="0"/>
          </a:p>
        </p:txBody>
      </p:sp>
      <p:sp>
        <p:nvSpPr>
          <p:cNvPr id="3" name="Content Placeholder 2"/>
          <p:cNvSpPr>
            <a:spLocks noGrp="1"/>
          </p:cNvSpPr>
          <p:nvPr>
            <p:ph idx="1"/>
          </p:nvPr>
        </p:nvSpPr>
        <p:spPr/>
        <p:txBody>
          <a:bodyPr/>
          <a:lstStyle/>
          <a:p>
            <a:r>
              <a:rPr lang="en-AU" sz="1800" dirty="0"/>
              <a:t>The review  of the non-financial </a:t>
            </a:r>
            <a:r>
              <a:rPr lang="en-AU" sz="1800" dirty="0" smtClean="0"/>
              <a:t>information must</a:t>
            </a:r>
            <a:r>
              <a:rPr lang="en-AU" sz="1800" dirty="0"/>
              <a:t>:</a:t>
            </a:r>
          </a:p>
          <a:p>
            <a:pPr lvl="1"/>
            <a:r>
              <a:rPr lang="en-AU" sz="1600" dirty="0"/>
              <a:t>comply with the ASAE 3000 </a:t>
            </a:r>
            <a:r>
              <a:rPr lang="en-AU" sz="1600" i="1" dirty="0"/>
              <a:t>Assurance engagements other than audits or reviews of historical financial information</a:t>
            </a:r>
            <a:r>
              <a:rPr lang="en-AU" sz="1600" dirty="0"/>
              <a:t>;</a:t>
            </a:r>
          </a:p>
          <a:p>
            <a:pPr lvl="1"/>
            <a:r>
              <a:rPr lang="en-AU" sz="1600" dirty="0"/>
              <a:t>assess:</a:t>
            </a:r>
          </a:p>
          <a:p>
            <a:pPr lvl="2"/>
            <a:r>
              <a:rPr lang="en-AU" sz="1600" dirty="0"/>
              <a:t>that the non-financial data has been captured for the entire time period required;</a:t>
            </a:r>
          </a:p>
          <a:p>
            <a:pPr lvl="2"/>
            <a:r>
              <a:rPr lang="en-AU" sz="1600" dirty="0"/>
              <a:t>where actual data is provided, that it is complete and accurate, and can be directly reconcilable to systems or other supporting schedules maintained by </a:t>
            </a:r>
            <a:r>
              <a:rPr lang="en-AU" sz="1600" dirty="0" smtClean="0"/>
              <a:t>the NSP; </a:t>
            </a:r>
            <a:r>
              <a:rPr lang="en-AU" sz="1600" dirty="0"/>
              <a:t>and</a:t>
            </a:r>
          </a:p>
          <a:p>
            <a:pPr lvl="2"/>
            <a:r>
              <a:rPr lang="en-AU" sz="1600" dirty="0"/>
              <a:t>where estimated:</a:t>
            </a:r>
          </a:p>
          <a:p>
            <a:pPr lvl="3"/>
            <a:r>
              <a:rPr lang="en-AU" sz="1600" dirty="0"/>
              <a:t>the validity of the certification by </a:t>
            </a:r>
            <a:r>
              <a:rPr lang="en-AU" sz="1600" dirty="0" smtClean="0"/>
              <a:t>the NSP that </a:t>
            </a:r>
            <a:r>
              <a:rPr lang="en-AU" sz="1600" dirty="0"/>
              <a:t>it was not possible to provide actual information and hence estimates have been provided;</a:t>
            </a:r>
          </a:p>
          <a:p>
            <a:pPr lvl="3"/>
            <a:r>
              <a:rPr lang="en-AU" sz="1600" dirty="0"/>
              <a:t>that the estimated historical non-financial data has been derived based on reasonable management judgement and assumptions and is the most appropriate estimate of the information required; and</a:t>
            </a:r>
          </a:p>
          <a:p>
            <a:pPr lvl="2"/>
            <a:r>
              <a:rPr lang="en-AU" sz="1600" dirty="0"/>
              <a:t>that the non-financial has been prepared consistent with the requirements of the </a:t>
            </a:r>
            <a:r>
              <a:rPr lang="en-AU" sz="1600" dirty="0" smtClean="0"/>
              <a:t>Notice.</a:t>
            </a:r>
            <a:r>
              <a:rPr lang="en-AU" sz="1600" dirty="0"/>
              <a:t> </a:t>
            </a:r>
          </a:p>
          <a:p>
            <a:endParaRPr lang="en-AU" sz="1600" dirty="0"/>
          </a:p>
        </p:txBody>
      </p:sp>
    </p:spTree>
    <p:extLst>
      <p:ext uri="{BB962C8B-B14F-4D97-AF65-F5344CB8AC3E}">
        <p14:creationId xmlns:p14="http://schemas.microsoft.com/office/powerpoint/2010/main" val="360265551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642350" cy="781038"/>
          </a:xfrm>
        </p:spPr>
        <p:txBody>
          <a:bodyPr/>
          <a:lstStyle/>
          <a:p>
            <a:r>
              <a:rPr lang="en-AU" dirty="0" smtClean="0"/>
              <a:t>4.0 Review of processes, procedures used and systems applied to provide, prepare and maintain non-financial information</a:t>
            </a:r>
            <a:endParaRPr lang="en-AU" dirty="0"/>
          </a:p>
        </p:txBody>
      </p:sp>
      <p:sp>
        <p:nvSpPr>
          <p:cNvPr id="3" name="Content Placeholder 2"/>
          <p:cNvSpPr>
            <a:spLocks noGrp="1"/>
          </p:cNvSpPr>
          <p:nvPr>
            <p:ph idx="1"/>
          </p:nvPr>
        </p:nvSpPr>
        <p:spPr>
          <a:xfrm>
            <a:off x="215900" y="1556792"/>
            <a:ext cx="8642350" cy="4464495"/>
          </a:xfrm>
        </p:spPr>
        <p:txBody>
          <a:bodyPr/>
          <a:lstStyle/>
          <a:p>
            <a:r>
              <a:rPr lang="en-AU" sz="1600" dirty="0"/>
              <a:t>The review of processes, procedures used and systems applied to provide, prepare and maintain the non-financial </a:t>
            </a:r>
            <a:r>
              <a:rPr lang="en-AU" sz="1600" dirty="0" smtClean="0"/>
              <a:t>must</a:t>
            </a:r>
            <a:r>
              <a:rPr lang="en-AU" sz="1600" dirty="0"/>
              <a:t>:</a:t>
            </a:r>
          </a:p>
          <a:p>
            <a:pPr lvl="1"/>
            <a:r>
              <a:rPr lang="en-AU" sz="1600" dirty="0"/>
              <a:t>comply with the ASAE 3000 </a:t>
            </a:r>
            <a:r>
              <a:rPr lang="en-AU" sz="1600" i="1" dirty="0"/>
              <a:t>Assurance engagements other than audits or reviews of historical financial information</a:t>
            </a:r>
            <a:r>
              <a:rPr lang="en-AU" sz="1600" dirty="0"/>
              <a:t>;</a:t>
            </a:r>
          </a:p>
          <a:p>
            <a:pPr lvl="1"/>
            <a:r>
              <a:rPr lang="en-AU" sz="1600" dirty="0"/>
              <a:t>assess:</a:t>
            </a:r>
          </a:p>
          <a:p>
            <a:pPr lvl="2"/>
            <a:r>
              <a:rPr lang="en-AU" sz="1600" dirty="0"/>
              <a:t>the reliability of the processes, procedures used and the systems applied to provide, prepare and maintain the information;</a:t>
            </a:r>
          </a:p>
          <a:p>
            <a:pPr lvl="2"/>
            <a:r>
              <a:rPr lang="en-AU" sz="1600" dirty="0"/>
              <a:t>whether the processes, procedures and systems were correctly used and applied by the relevant staff to prepare, provide and maintain the information;</a:t>
            </a:r>
          </a:p>
          <a:p>
            <a:pPr lvl="2"/>
            <a:r>
              <a:rPr lang="en-AU" sz="1600" dirty="0"/>
              <a:t>whether the systems are able to prepare and provide the required parameter definitions and data exclusions in accordance with the</a:t>
            </a:r>
            <a:r>
              <a:rPr lang="en-AU" sz="1600" i="1" dirty="0"/>
              <a:t> </a:t>
            </a:r>
            <a:r>
              <a:rPr lang="en-AU" sz="1600" dirty="0"/>
              <a:t>AER’s requirements;</a:t>
            </a:r>
          </a:p>
          <a:p>
            <a:pPr lvl="2"/>
            <a:r>
              <a:rPr lang="en-AU" sz="1600" dirty="0"/>
              <a:t>whether the systems are able to competently identify and correct errors and whether the information </a:t>
            </a:r>
            <a:r>
              <a:rPr lang="en-AU" sz="1600" dirty="0" smtClean="0"/>
              <a:t>provided reflects any </a:t>
            </a:r>
            <a:r>
              <a:rPr lang="en-AU" sz="1600" dirty="0"/>
              <a:t>such corrections;</a:t>
            </a:r>
          </a:p>
          <a:p>
            <a:pPr lvl="2"/>
            <a:r>
              <a:rPr lang="en-AU" sz="1600" dirty="0"/>
              <a:t>whether the processes, procedures, or systems provide any missing information or unusual trends that suggest errors in information entry or manipulation.</a:t>
            </a:r>
          </a:p>
          <a:p>
            <a:endParaRPr lang="en-AU" sz="1600" dirty="0"/>
          </a:p>
        </p:txBody>
      </p:sp>
    </p:spTree>
    <p:extLst>
      <p:ext uri="{BB962C8B-B14F-4D97-AF65-F5344CB8AC3E}">
        <p14:creationId xmlns:p14="http://schemas.microsoft.com/office/powerpoint/2010/main" val="27484962"/>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642350" cy="781038"/>
          </a:xfrm>
        </p:spPr>
        <p:txBody>
          <a:bodyPr/>
          <a:lstStyle/>
          <a:p>
            <a:r>
              <a:rPr lang="en-AU" dirty="0" smtClean="0"/>
              <a:t>5.0 Issues raised by NSPs regarding assurance requirements</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1545340"/>
              </p:ext>
            </p:extLst>
          </p:nvPr>
        </p:nvGraphicFramePr>
        <p:xfrm>
          <a:off x="179512" y="980728"/>
          <a:ext cx="8642350" cy="5181600"/>
        </p:xfrm>
        <a:graphic>
          <a:graphicData uri="http://schemas.openxmlformats.org/drawingml/2006/table">
            <a:tbl>
              <a:tblPr firstRow="1" bandRow="1">
                <a:tableStyleId>{5C22544A-7EE6-4342-B048-85BDC9FD1C3A}</a:tableStyleId>
              </a:tblPr>
              <a:tblGrid>
                <a:gridCol w="3528392"/>
                <a:gridCol w="5113958"/>
              </a:tblGrid>
              <a:tr h="354629">
                <a:tc>
                  <a:txBody>
                    <a:bodyPr/>
                    <a:lstStyle/>
                    <a:p>
                      <a:r>
                        <a:rPr lang="en-AU" dirty="0" smtClean="0"/>
                        <a:t>Issue highlighted</a:t>
                      </a:r>
                      <a:endParaRPr lang="en-AU" dirty="0"/>
                    </a:p>
                  </a:txBody>
                  <a:tcPr>
                    <a:solidFill>
                      <a:srgbClr val="004797"/>
                    </a:solidFill>
                  </a:tcPr>
                </a:tc>
                <a:tc>
                  <a:txBody>
                    <a:bodyPr/>
                    <a:lstStyle/>
                    <a:p>
                      <a:r>
                        <a:rPr lang="en-AU" dirty="0" smtClean="0"/>
                        <a:t>Status of concern</a:t>
                      </a:r>
                      <a:endParaRPr lang="en-AU" dirty="0"/>
                    </a:p>
                  </a:txBody>
                  <a:tcPr>
                    <a:solidFill>
                      <a:srgbClr val="004797"/>
                    </a:solidFill>
                  </a:tcPr>
                </a:tc>
              </a:tr>
              <a:tr h="1270754">
                <a:tc>
                  <a:txBody>
                    <a:bodyPr/>
                    <a:lstStyle/>
                    <a:p>
                      <a:r>
                        <a:rPr lang="en-US" sz="1600" dirty="0" smtClean="0">
                          <a:latin typeface="Arial" pitchFamily="34" charset="0"/>
                          <a:cs typeface="Arial" pitchFamily="34" charset="0"/>
                        </a:rPr>
                        <a:t>Assurance requirements should affirm that audit requirements are to be fulfilled by a  person qualified under the auditing standards</a:t>
                      </a:r>
                    </a:p>
                    <a:p>
                      <a:endParaRPr lang="en-US" sz="1600" dirty="0" smtClean="0">
                        <a:latin typeface="Arial" pitchFamily="34" charset="0"/>
                        <a:cs typeface="Arial" pitchFamily="34" charset="0"/>
                      </a:endParaRPr>
                    </a:p>
                  </a:txBody>
                  <a:tcPr>
                    <a:solidFill>
                      <a:schemeClr val="bg1"/>
                    </a:solidFill>
                  </a:tcPr>
                </a:tc>
                <a:tc>
                  <a:txBody>
                    <a:bodyPr/>
                    <a:lstStyle/>
                    <a:p>
                      <a:r>
                        <a:rPr lang="en-AU" sz="1600" dirty="0" smtClean="0">
                          <a:latin typeface="Arial" pitchFamily="34" charset="0"/>
                          <a:cs typeface="Arial" pitchFamily="34" charset="0"/>
                        </a:rPr>
                        <a:t>Addressed in Appendix</a:t>
                      </a:r>
                      <a:r>
                        <a:rPr lang="en-AU" sz="1600" baseline="0" dirty="0" smtClean="0">
                          <a:latin typeface="Arial" pitchFamily="34" charset="0"/>
                          <a:cs typeface="Arial" pitchFamily="34" charset="0"/>
                        </a:rPr>
                        <a:t> C </a:t>
                      </a:r>
                      <a:r>
                        <a:rPr lang="en-AU" sz="1600" i="1" baseline="0" dirty="0" smtClean="0">
                          <a:latin typeface="Arial" pitchFamily="34" charset="0"/>
                          <a:cs typeface="Arial" pitchFamily="34" charset="0"/>
                        </a:rPr>
                        <a:t>Audit Requirements</a:t>
                      </a:r>
                      <a:r>
                        <a:rPr lang="en-AU" sz="1600" i="0" baseline="0" dirty="0" smtClean="0">
                          <a:latin typeface="Arial" pitchFamily="34" charset="0"/>
                          <a:cs typeface="Arial" pitchFamily="34" charset="0"/>
                        </a:rPr>
                        <a:t>, Section 2 “Class of Person to Conduct Audits”.</a:t>
                      </a:r>
                      <a:endParaRPr lang="en-AU" sz="1600" dirty="0">
                        <a:latin typeface="Arial" pitchFamily="34" charset="0"/>
                        <a:cs typeface="Arial" pitchFamily="34" charset="0"/>
                      </a:endParaRPr>
                    </a:p>
                  </a:txBody>
                  <a:tcPr>
                    <a:solidFill>
                      <a:schemeClr val="bg1"/>
                    </a:solidFill>
                  </a:tcPr>
                </a:tc>
              </a:tr>
              <a:tr h="1270754">
                <a:tc>
                  <a:txBody>
                    <a:bodyPr/>
                    <a:lstStyle/>
                    <a:p>
                      <a:endParaRPr lang="en-US" sz="1600" dirty="0" smtClean="0">
                        <a:solidFill>
                          <a:schemeClr val="tx1"/>
                        </a:solidFill>
                        <a:latin typeface="Arial" pitchFamily="34" charset="0"/>
                        <a:cs typeface="Arial" pitchFamily="34" charset="0"/>
                      </a:endParaRPr>
                    </a:p>
                    <a:p>
                      <a:r>
                        <a:rPr lang="en-US" sz="1600" dirty="0" smtClean="0">
                          <a:solidFill>
                            <a:schemeClr val="tx1"/>
                          </a:solidFill>
                          <a:latin typeface="Arial" pitchFamily="34" charset="0"/>
                          <a:cs typeface="Arial" pitchFamily="34" charset="0"/>
                        </a:rPr>
                        <a:t>The AER should explicitly identify a financial reporting framework to be tailored for each RIN or RIO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Arial" pitchFamily="34" charset="0"/>
                          <a:ea typeface="+mn-ea"/>
                          <a:cs typeface="Arial" pitchFamily="34" charset="0"/>
                        </a:rPr>
                        <a:t>Given the importance of data, that data should be audited against a clearly defined standard</a:t>
                      </a:r>
                    </a:p>
                    <a:p>
                      <a:endParaRPr lang="en-AU" sz="1600" dirty="0" smtClean="0">
                        <a:solidFill>
                          <a:srgbClr val="FF0000"/>
                        </a:solidFill>
                        <a:latin typeface="Arial" pitchFamily="34" charset="0"/>
                        <a:cs typeface="Arial" pitchFamily="34" charset="0"/>
                      </a:endParaRPr>
                    </a:p>
                    <a:p>
                      <a:endParaRPr lang="en-AU" sz="1600" dirty="0" smtClean="0">
                        <a:solidFill>
                          <a:srgbClr val="FF0000"/>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Arial" pitchFamily="34" charset="0"/>
                          <a:ea typeface="+mn-ea"/>
                          <a:cs typeface="Arial" pitchFamily="34" charset="0"/>
                        </a:rPr>
                        <a:t>The AER should set out detailed assurance requirements in relation historic information</a:t>
                      </a:r>
                    </a:p>
                    <a:p>
                      <a:endParaRPr lang="en-AU" sz="1600" dirty="0">
                        <a:solidFill>
                          <a:srgbClr val="FF0000"/>
                        </a:solidFill>
                        <a:latin typeface="Arial" pitchFamily="34" charset="0"/>
                        <a:cs typeface="Arial" pitchFamily="34" charset="0"/>
                      </a:endParaRPr>
                    </a:p>
                  </a:txBody>
                  <a:tcPr>
                    <a:solidFill>
                      <a:schemeClr val="bg1"/>
                    </a:solidFill>
                  </a:tcPr>
                </a:tc>
                <a:tc>
                  <a:txBody>
                    <a:bodyPr/>
                    <a:lstStyle/>
                    <a:p>
                      <a:endParaRPr lang="en-AU" sz="1600" dirty="0" smtClean="0">
                        <a:latin typeface="Arial" pitchFamily="34" charset="0"/>
                        <a:cs typeface="Arial" pitchFamily="34" charset="0"/>
                      </a:endParaRPr>
                    </a:p>
                    <a:p>
                      <a:endParaRPr lang="en-AU" sz="1600" dirty="0" smtClean="0">
                        <a:latin typeface="Arial" pitchFamily="34" charset="0"/>
                        <a:cs typeface="Arial" pitchFamily="34" charset="0"/>
                      </a:endParaRPr>
                    </a:p>
                    <a:p>
                      <a:r>
                        <a:rPr lang="en-AU" sz="1600" dirty="0" smtClean="0">
                          <a:latin typeface="Arial" pitchFamily="34" charset="0"/>
                          <a:cs typeface="Arial" pitchFamily="34" charset="0"/>
                        </a:rPr>
                        <a:t>This is currently</a:t>
                      </a:r>
                      <a:r>
                        <a:rPr lang="en-AU" sz="1600" baseline="0" dirty="0" smtClean="0">
                          <a:latin typeface="Arial" pitchFamily="34" charset="0"/>
                          <a:cs typeface="Arial" pitchFamily="34" charset="0"/>
                        </a:rPr>
                        <a:t> under consideration by AER in terms of the development of an overall framework and potential development of user instructions/accounting guidelines.</a:t>
                      </a:r>
                    </a:p>
                    <a:p>
                      <a:endParaRPr lang="en-AU" sz="1600" dirty="0" smtClean="0">
                        <a:latin typeface="Arial" pitchFamily="34" charset="0"/>
                        <a:cs typeface="Arial" pitchFamily="34" charset="0"/>
                      </a:endParaRPr>
                    </a:p>
                    <a:p>
                      <a:endParaRPr lang="en-AU" sz="1600" dirty="0" smtClean="0">
                        <a:latin typeface="Arial" pitchFamily="34" charset="0"/>
                        <a:cs typeface="Arial" pitchFamily="34" charset="0"/>
                      </a:endParaRPr>
                    </a:p>
                    <a:p>
                      <a:endParaRPr lang="en-AU" sz="1600" dirty="0" smtClean="0">
                        <a:latin typeface="Arial" pitchFamily="34" charset="0"/>
                        <a:cs typeface="Arial" pitchFamily="34" charset="0"/>
                      </a:endParaRPr>
                    </a:p>
                    <a:p>
                      <a:endParaRPr lang="en-AU" sz="16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Arial" pitchFamily="34" charset="0"/>
                          <a:ea typeface="+mn-ea"/>
                          <a:cs typeface="Arial" pitchFamily="34" charset="0"/>
                        </a:rPr>
                        <a:t>High level audit requirements have been addressed</a:t>
                      </a:r>
                      <a:r>
                        <a:rPr lang="en-US" sz="1600" kern="1200" baseline="0" dirty="0" smtClean="0">
                          <a:solidFill>
                            <a:schemeClr val="dk1"/>
                          </a:solidFill>
                          <a:latin typeface="Arial" pitchFamily="34" charset="0"/>
                          <a:ea typeface="+mn-ea"/>
                          <a:cs typeface="Arial" pitchFamily="34" charset="0"/>
                        </a:rPr>
                        <a:t> in Appendix C </a:t>
                      </a:r>
                      <a:r>
                        <a:rPr lang="en-US" sz="1600" i="1" kern="1200" baseline="0" dirty="0" smtClean="0">
                          <a:solidFill>
                            <a:schemeClr val="dk1"/>
                          </a:solidFill>
                          <a:latin typeface="Arial" pitchFamily="34" charset="0"/>
                          <a:ea typeface="+mn-ea"/>
                          <a:cs typeface="Arial" pitchFamily="34" charset="0"/>
                        </a:rPr>
                        <a:t>A</a:t>
                      </a:r>
                      <a:r>
                        <a:rPr lang="en-AU" sz="1600" i="1" baseline="0" dirty="0" err="1" smtClean="0">
                          <a:latin typeface="Arial" pitchFamily="34" charset="0"/>
                          <a:cs typeface="Arial" pitchFamily="34" charset="0"/>
                        </a:rPr>
                        <a:t>udit</a:t>
                      </a:r>
                      <a:r>
                        <a:rPr lang="en-AU" sz="1600" i="1" baseline="0" dirty="0" smtClean="0">
                          <a:latin typeface="Arial" pitchFamily="34" charset="0"/>
                          <a:cs typeface="Arial" pitchFamily="34" charset="0"/>
                        </a:rPr>
                        <a:t> Requirements. </a:t>
                      </a:r>
                    </a:p>
                    <a:p>
                      <a:endParaRPr lang="en-AU" sz="1600" dirty="0">
                        <a:latin typeface="Arial" pitchFamily="34" charset="0"/>
                        <a:cs typeface="Arial" pitchFamily="34" charset="0"/>
                      </a:endParaRPr>
                    </a:p>
                  </a:txBody>
                  <a:tcPr>
                    <a:solidFill>
                      <a:schemeClr val="bg1"/>
                    </a:solidFill>
                  </a:tcPr>
                </a:tc>
              </a:tr>
            </a:tbl>
          </a:graphicData>
        </a:graphic>
      </p:graphicFrame>
    </p:spTree>
    <p:extLst>
      <p:ext uri="{BB962C8B-B14F-4D97-AF65-F5344CB8AC3E}">
        <p14:creationId xmlns:p14="http://schemas.microsoft.com/office/powerpoint/2010/main" val="2602331711"/>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642350" cy="781038"/>
          </a:xfrm>
        </p:spPr>
        <p:txBody>
          <a:bodyPr/>
          <a:lstStyle/>
          <a:p>
            <a:r>
              <a:rPr lang="en-AU" dirty="0"/>
              <a:t>5.0 Issues raised by NSPs regarding assurance arrangements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3572366"/>
              </p:ext>
            </p:extLst>
          </p:nvPr>
        </p:nvGraphicFramePr>
        <p:xfrm>
          <a:off x="251520" y="1268760"/>
          <a:ext cx="8642350" cy="4211320"/>
        </p:xfrm>
        <a:graphic>
          <a:graphicData uri="http://schemas.openxmlformats.org/drawingml/2006/table">
            <a:tbl>
              <a:tblPr firstRow="1" bandRow="1">
                <a:tableStyleId>{5C22544A-7EE6-4342-B048-85BDC9FD1C3A}</a:tableStyleId>
              </a:tblPr>
              <a:tblGrid>
                <a:gridCol w="3528392"/>
                <a:gridCol w="5113958"/>
              </a:tblGrid>
              <a:tr h="370840">
                <a:tc>
                  <a:txBody>
                    <a:bodyPr/>
                    <a:lstStyle/>
                    <a:p>
                      <a:r>
                        <a:rPr lang="en-AU" dirty="0" smtClean="0"/>
                        <a:t>Issue highlighted</a:t>
                      </a:r>
                      <a:endParaRPr lang="en-AU" dirty="0"/>
                    </a:p>
                  </a:txBody>
                  <a:tcPr>
                    <a:solidFill>
                      <a:srgbClr val="004797"/>
                    </a:solidFill>
                  </a:tcPr>
                </a:tc>
                <a:tc>
                  <a:txBody>
                    <a:bodyPr/>
                    <a:lstStyle/>
                    <a:p>
                      <a:r>
                        <a:rPr lang="en-AU" dirty="0" smtClean="0"/>
                        <a:t>Status of concern</a:t>
                      </a:r>
                      <a:endParaRPr lang="en-AU" dirty="0"/>
                    </a:p>
                  </a:txBody>
                  <a:tcPr>
                    <a:solidFill>
                      <a:srgbClr val="004797"/>
                    </a:solidFill>
                  </a:tcPr>
                </a:tc>
              </a:tr>
              <a:tr h="370840">
                <a:tc>
                  <a:txBody>
                    <a:bodyPr/>
                    <a:lstStyle/>
                    <a:p>
                      <a:r>
                        <a:rPr lang="en-AU" sz="1600" kern="1200" dirty="0" smtClean="0">
                          <a:solidFill>
                            <a:schemeClr val="dk1"/>
                          </a:solidFill>
                          <a:effectLst/>
                          <a:latin typeface="Arial" pitchFamily="34" charset="0"/>
                          <a:ea typeface="+mn-ea"/>
                          <a:cs typeface="Arial" pitchFamily="34" charset="0"/>
                        </a:rPr>
                        <a:t>Historical and forecast</a:t>
                      </a:r>
                      <a:r>
                        <a:rPr lang="en-AU" sz="1600" kern="1200" baseline="0" dirty="0" smtClean="0">
                          <a:solidFill>
                            <a:schemeClr val="dk1"/>
                          </a:solidFill>
                          <a:effectLst/>
                          <a:latin typeface="Arial" pitchFamily="34" charset="0"/>
                          <a:ea typeface="+mn-ea"/>
                          <a:cs typeface="Arial" pitchFamily="34" charset="0"/>
                        </a:rPr>
                        <a:t> information will require different standards</a:t>
                      </a:r>
                      <a:endParaRPr lang="en-AU" sz="1600" dirty="0">
                        <a:latin typeface="Arial" pitchFamily="34" charset="0"/>
                        <a:cs typeface="Arial" pitchFamily="34" charset="0"/>
                      </a:endParaRPr>
                    </a:p>
                  </a:txBody>
                  <a:tcPr>
                    <a:solidFill>
                      <a:schemeClr val="bg1"/>
                    </a:solidFill>
                  </a:tcPr>
                </a:tc>
                <a:tc>
                  <a:txBody>
                    <a:bodyPr/>
                    <a:lstStyle/>
                    <a:p>
                      <a:r>
                        <a:rPr lang="en-AU" sz="1600" dirty="0" smtClean="0">
                          <a:latin typeface="Arial" pitchFamily="34" charset="0"/>
                          <a:cs typeface="Arial" pitchFamily="34" charset="0"/>
                        </a:rPr>
                        <a:t>Appendix C has</a:t>
                      </a:r>
                      <a:r>
                        <a:rPr lang="en-AU" sz="1600" baseline="0" dirty="0" smtClean="0">
                          <a:latin typeface="Arial" pitchFamily="34" charset="0"/>
                          <a:cs typeface="Arial" pitchFamily="34" charset="0"/>
                        </a:rPr>
                        <a:t> dealt with the assurance for historical data. </a:t>
                      </a:r>
                      <a:r>
                        <a:rPr lang="en-AU" sz="1600" dirty="0" smtClean="0">
                          <a:latin typeface="Arial" pitchFamily="34" charset="0"/>
                          <a:cs typeface="Arial" pitchFamily="34" charset="0"/>
                        </a:rPr>
                        <a:t>If</a:t>
                      </a:r>
                      <a:r>
                        <a:rPr lang="en-AU" sz="1600" baseline="0" dirty="0" smtClean="0">
                          <a:latin typeface="Arial" pitchFamily="34" charset="0"/>
                          <a:cs typeface="Arial" pitchFamily="34" charset="0"/>
                        </a:rPr>
                        <a:t> </a:t>
                      </a:r>
                      <a:r>
                        <a:rPr lang="en-AU" sz="1600" dirty="0" smtClean="0">
                          <a:latin typeface="Arial" pitchFamily="34" charset="0"/>
                          <a:cs typeface="Arial" pitchFamily="34" charset="0"/>
                        </a:rPr>
                        <a:t>NSP</a:t>
                      </a:r>
                      <a:r>
                        <a:rPr lang="en-AU" sz="1600" baseline="0" dirty="0" smtClean="0">
                          <a:latin typeface="Arial" pitchFamily="34" charset="0"/>
                          <a:cs typeface="Arial" pitchFamily="34" charset="0"/>
                        </a:rPr>
                        <a:t> is required to provide forecast information, the AER will need to consider the level of assurance (if any) under:</a:t>
                      </a:r>
                    </a:p>
                    <a:p>
                      <a:pPr marL="285750" indent="-285750">
                        <a:buFont typeface="Arial" pitchFamily="34" charset="0"/>
                        <a:buChar char="•"/>
                      </a:pPr>
                      <a:r>
                        <a:rPr lang="en-US" sz="1600" i="0" dirty="0" smtClean="0">
                          <a:latin typeface="Arial" pitchFamily="34" charset="0"/>
                          <a:cs typeface="Arial" pitchFamily="34" charset="0"/>
                        </a:rPr>
                        <a:t>ASAE 3450 </a:t>
                      </a:r>
                      <a:r>
                        <a:rPr lang="en-US" sz="1600" i="1" dirty="0" smtClean="0">
                          <a:latin typeface="Arial" pitchFamily="34" charset="0"/>
                          <a:cs typeface="Arial" pitchFamily="34" charset="0"/>
                        </a:rPr>
                        <a:t>Assurance Engagements involving Corporate Fundraisings and/or Prospective Financial Information</a:t>
                      </a:r>
                      <a:r>
                        <a:rPr lang="en-US" sz="1600" i="0" dirty="0" smtClean="0">
                          <a:latin typeface="Arial" pitchFamily="34" charset="0"/>
                          <a:cs typeface="Arial" pitchFamily="34" charset="0"/>
                        </a:rPr>
                        <a:t>;</a:t>
                      </a:r>
                      <a:r>
                        <a:rPr lang="en-US" sz="1600" i="0" baseline="0" dirty="0" smtClean="0">
                          <a:latin typeface="Arial" pitchFamily="34" charset="0"/>
                          <a:cs typeface="Arial" pitchFamily="34" charset="0"/>
                        </a:rPr>
                        <a:t> or</a:t>
                      </a:r>
                      <a:endParaRPr lang="en-US" sz="1600" i="1" dirty="0" smtClean="0">
                        <a:latin typeface="Arial" pitchFamily="34" charset="0"/>
                        <a:cs typeface="Arial" pitchFamily="34" charset="0"/>
                      </a:endParaRPr>
                    </a:p>
                    <a:p>
                      <a:pPr marL="285750" indent="-285750">
                        <a:buFont typeface="Arial" pitchFamily="34" charset="0"/>
                        <a:buChar char="•"/>
                      </a:pPr>
                      <a:r>
                        <a:rPr lang="en-US" sz="1600" i="0" dirty="0" smtClean="0">
                          <a:latin typeface="Arial" pitchFamily="34" charset="0"/>
                          <a:cs typeface="Arial" pitchFamily="34" charset="0"/>
                        </a:rPr>
                        <a:t>ASRS 4400 </a:t>
                      </a:r>
                      <a:r>
                        <a:rPr lang="en-US" sz="1600" i="1" dirty="0" smtClean="0">
                          <a:latin typeface="Arial" pitchFamily="34" charset="0"/>
                          <a:cs typeface="Arial" pitchFamily="34" charset="0"/>
                        </a:rPr>
                        <a:t>Agreed-Upon Procedures Engagements to Report Factual Findings</a:t>
                      </a:r>
                      <a:endParaRPr lang="en-AU" sz="1600" dirty="0">
                        <a:latin typeface="Arial" pitchFamily="34" charset="0"/>
                        <a:cs typeface="Arial" pitchFamily="34" charset="0"/>
                      </a:endParaRPr>
                    </a:p>
                  </a:txBody>
                  <a:tcPr>
                    <a:solidFill>
                      <a:schemeClr val="bg1"/>
                    </a:solidFill>
                  </a:tcPr>
                </a:tc>
              </a:tr>
              <a:tr h="370840">
                <a:tc>
                  <a:txBody>
                    <a:bodyPr/>
                    <a:lstStyle/>
                    <a:p>
                      <a:endParaRPr lang="en-AU" sz="1600" dirty="0" smtClean="0">
                        <a:latin typeface="Arial" pitchFamily="34" charset="0"/>
                        <a:cs typeface="Arial" pitchFamily="34" charset="0"/>
                      </a:endParaRPr>
                    </a:p>
                    <a:p>
                      <a:r>
                        <a:rPr lang="en-AU" sz="1600" dirty="0" smtClean="0">
                          <a:latin typeface="Arial" pitchFamily="34" charset="0"/>
                          <a:cs typeface="Arial" pitchFamily="34" charset="0"/>
                        </a:rPr>
                        <a:t>Auditor</a:t>
                      </a:r>
                      <a:r>
                        <a:rPr lang="en-AU" sz="1600" baseline="0" dirty="0" smtClean="0">
                          <a:latin typeface="Arial" pitchFamily="34" charset="0"/>
                          <a:cs typeface="Arial" pitchFamily="34" charset="0"/>
                        </a:rPr>
                        <a:t> responsibilities</a:t>
                      </a:r>
                    </a:p>
                    <a:p>
                      <a:endParaRPr lang="en-AU" sz="1600" baseline="0" dirty="0" smtClean="0">
                        <a:latin typeface="Arial" pitchFamily="34" charset="0"/>
                        <a:cs typeface="Arial" pitchFamily="34" charset="0"/>
                      </a:endParaRPr>
                    </a:p>
                    <a:p>
                      <a:endParaRPr lang="en-AU" sz="1600" baseline="0" dirty="0" smtClean="0">
                        <a:latin typeface="Arial" pitchFamily="34" charset="0"/>
                        <a:cs typeface="Arial" pitchFamily="34" charset="0"/>
                      </a:endParaRPr>
                    </a:p>
                    <a:p>
                      <a:endParaRPr lang="en-AU" sz="1600" baseline="0" dirty="0" smtClean="0">
                        <a:latin typeface="Arial" pitchFamily="34" charset="0"/>
                        <a:cs typeface="Arial" pitchFamily="34" charset="0"/>
                      </a:endParaRPr>
                    </a:p>
                    <a:p>
                      <a:endParaRPr lang="en-AU" sz="1600" dirty="0">
                        <a:latin typeface="Arial" pitchFamily="34" charset="0"/>
                        <a:cs typeface="Arial" pitchFamily="34" charset="0"/>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6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600" dirty="0" smtClean="0">
                          <a:latin typeface="Arial" pitchFamily="34" charset="0"/>
                          <a:cs typeface="Arial" pitchFamily="34" charset="0"/>
                        </a:rPr>
                        <a:t>Addressed in Appendix</a:t>
                      </a:r>
                      <a:r>
                        <a:rPr lang="en-AU" sz="1600" baseline="0" dirty="0" smtClean="0">
                          <a:latin typeface="Arial" pitchFamily="34" charset="0"/>
                          <a:cs typeface="Arial" pitchFamily="34" charset="0"/>
                        </a:rPr>
                        <a:t> C </a:t>
                      </a:r>
                      <a:r>
                        <a:rPr lang="en-AU" sz="1600" i="1" baseline="0" dirty="0" smtClean="0">
                          <a:latin typeface="Arial" pitchFamily="34" charset="0"/>
                          <a:cs typeface="Arial" pitchFamily="34" charset="0"/>
                        </a:rPr>
                        <a:t>Audit Requirements</a:t>
                      </a:r>
                      <a:r>
                        <a:rPr lang="en-AU" sz="1600" i="0" baseline="0" dirty="0" smtClean="0">
                          <a:latin typeface="Arial" pitchFamily="34" charset="0"/>
                          <a:cs typeface="Arial" pitchFamily="34" charset="0"/>
                        </a:rPr>
                        <a:t>, Section 2 “Class of Person to Conduct Audits”.</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600" i="0"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600" i="0"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600" dirty="0" smtClean="0">
                        <a:latin typeface="Arial" pitchFamily="34" charset="0"/>
                        <a:cs typeface="Arial" pitchFamily="34" charset="0"/>
                      </a:endParaRPr>
                    </a:p>
                  </a:txBody>
                  <a:tcPr>
                    <a:solidFill>
                      <a:schemeClr val="bg1"/>
                    </a:solidFill>
                  </a:tcPr>
                </a:tc>
              </a:tr>
            </a:tbl>
          </a:graphicData>
        </a:graphic>
      </p:graphicFrame>
    </p:spTree>
    <p:extLst>
      <p:ext uri="{BB962C8B-B14F-4D97-AF65-F5344CB8AC3E}">
        <p14:creationId xmlns:p14="http://schemas.microsoft.com/office/powerpoint/2010/main" val="1014472136"/>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30982632"/>
              </p:ext>
            </p:extLst>
          </p:nvPr>
        </p:nvGraphicFramePr>
        <p:xfrm>
          <a:off x="251520" y="1268761"/>
          <a:ext cx="8640960" cy="4724400"/>
        </p:xfrm>
        <a:graphic>
          <a:graphicData uri="http://schemas.openxmlformats.org/drawingml/2006/table">
            <a:tbl>
              <a:tblPr firstRow="1" bandRow="1">
                <a:tableStyleId>{5C22544A-7EE6-4342-B048-85BDC9FD1C3A}</a:tableStyleId>
              </a:tblPr>
              <a:tblGrid>
                <a:gridCol w="3527825"/>
                <a:gridCol w="5113135"/>
              </a:tblGrid>
              <a:tr h="325245">
                <a:tc>
                  <a:txBody>
                    <a:bodyPr/>
                    <a:lstStyle/>
                    <a:p>
                      <a:r>
                        <a:rPr lang="en-AU" dirty="0" smtClean="0"/>
                        <a:t>Issue highlighted</a:t>
                      </a:r>
                      <a:endParaRPr lang="en-AU" dirty="0"/>
                    </a:p>
                  </a:txBody>
                  <a:tcPr>
                    <a:solidFill>
                      <a:srgbClr val="004797"/>
                    </a:solidFill>
                  </a:tcPr>
                </a:tc>
                <a:tc>
                  <a:txBody>
                    <a:bodyPr/>
                    <a:lstStyle/>
                    <a:p>
                      <a:r>
                        <a:rPr lang="en-AU" dirty="0" smtClean="0"/>
                        <a:t>Status of concern</a:t>
                      </a:r>
                      <a:endParaRPr lang="en-AU" dirty="0"/>
                    </a:p>
                  </a:txBody>
                  <a:tcPr>
                    <a:solidFill>
                      <a:srgbClr val="004797"/>
                    </a:solidFill>
                  </a:tcPr>
                </a:tc>
              </a:tr>
              <a:tr h="3669990">
                <a:tc>
                  <a:txBody>
                    <a:bodyPr/>
                    <a:lstStyle/>
                    <a:p>
                      <a:r>
                        <a:rPr lang="en-AU" sz="1600" dirty="0" smtClean="0">
                          <a:latin typeface="Arial" pitchFamily="34" charset="0"/>
                          <a:cs typeface="Arial" pitchFamily="34" charset="0"/>
                        </a:rPr>
                        <a:t>More detail on how the auditor should be engaged</a:t>
                      </a:r>
                    </a:p>
                    <a:p>
                      <a:endParaRPr lang="en-AU" sz="16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Arial" pitchFamily="34" charset="0"/>
                          <a:ea typeface="+mn-ea"/>
                          <a:cs typeface="Arial" pitchFamily="34" charset="0"/>
                        </a:rPr>
                        <a:t>The AER should consider allowing independent engineering sign off on non-financial data and limit audit requirement to financial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kern="120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kern="120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smtClean="0">
                          <a:latin typeface="Arial" pitchFamily="34" charset="0"/>
                          <a:cs typeface="Arial" pitchFamily="34" charset="0"/>
                        </a:rPr>
                        <a:t>Limitations with auditing </a:t>
                      </a:r>
                      <a:r>
                        <a:rPr lang="en-AU" sz="1600" b="0" dirty="0" err="1" smtClean="0">
                          <a:latin typeface="Arial" pitchFamily="34" charset="0"/>
                          <a:cs typeface="Arial" pitchFamily="34" charset="0"/>
                        </a:rPr>
                        <a:t>backcast</a:t>
                      </a:r>
                      <a:r>
                        <a:rPr lang="en-AU" sz="1600" b="0" dirty="0" smtClean="0">
                          <a:latin typeface="Arial" pitchFamily="34" charset="0"/>
                          <a:cs typeface="Arial" pitchFamily="34" charset="0"/>
                        </a:rPr>
                        <a:t> data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err="1" smtClean="0">
                          <a:latin typeface="Arial" pitchFamily="34" charset="0"/>
                          <a:cs typeface="Arial" pitchFamily="34" charset="0"/>
                        </a:rPr>
                        <a:t>Backcast</a:t>
                      </a:r>
                      <a:r>
                        <a:rPr lang="en-US" sz="1600" b="0" dirty="0" smtClean="0">
                          <a:latin typeface="Arial" pitchFamily="34" charset="0"/>
                          <a:cs typeface="Arial" pitchFamily="34" charset="0"/>
                        </a:rPr>
                        <a:t> data verification requirements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err="1" smtClean="0">
                          <a:latin typeface="Arial" pitchFamily="34" charset="0"/>
                          <a:cs typeface="Arial" pitchFamily="34" charset="0"/>
                        </a:rPr>
                        <a:t>Backcast</a:t>
                      </a:r>
                      <a:r>
                        <a:rPr lang="en-US" sz="1600" b="0" dirty="0" smtClean="0">
                          <a:latin typeface="Arial" pitchFamily="34" charset="0"/>
                          <a:cs typeface="Arial" pitchFamily="34" charset="0"/>
                        </a:rPr>
                        <a:t> data cannot be audited</a:t>
                      </a:r>
                      <a:endParaRPr lang="en-US" sz="1600" kern="1200" dirty="0" smtClean="0">
                        <a:solidFill>
                          <a:schemeClr val="dk1"/>
                        </a:solidFill>
                        <a:latin typeface="Arial" pitchFamily="34" charset="0"/>
                        <a:ea typeface="+mn-ea"/>
                        <a:cs typeface="Arial" pitchFamily="34" charset="0"/>
                      </a:endParaRPr>
                    </a:p>
                  </a:txBody>
                  <a:tcPr>
                    <a:solidFill>
                      <a:schemeClr val="bg1"/>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latin typeface="Arial" pitchFamily="34" charset="0"/>
                          <a:cs typeface="Arial" pitchFamily="34" charset="0"/>
                        </a:rPr>
                        <a:t>Engagement of the auditor is the responsibility of the NSP.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latin typeface="Arial" pitchFamily="34" charset="0"/>
                          <a:cs typeface="Arial" pitchFamily="34" charset="0"/>
                        </a:rPr>
                        <a:t>In most cases, we would assume that the auditor engaged for the work would be the external auditor of the NSP.</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latin typeface="Arial" pitchFamily="34" charset="0"/>
                          <a:cs typeface="Arial" pitchFamily="34" charset="0"/>
                        </a:rPr>
                        <a:t>Potential use of experts (i.e. engineers) within the engagement team when conducting procedures over non-financial data.</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aseline="0" dirty="0" smtClean="0">
                        <a:latin typeface="Arial" pitchFamily="34" charset="0"/>
                        <a:cs typeface="Arial"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AU" sz="1600" dirty="0" smtClean="0">
                        <a:latin typeface="Arial" pitchFamily="34" charset="0"/>
                        <a:cs typeface="Arial"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latin typeface="Arial" pitchFamily="34" charset="0"/>
                          <a:cs typeface="Arial" pitchFamily="34" charset="0"/>
                        </a:rPr>
                        <a:t>Appendix C has tried to address varying levels of assurance to be provided over back cast data dependent on the nature of how the data is derived</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latin typeface="Arial" pitchFamily="34" charset="0"/>
                          <a:cs typeface="Arial" pitchFamily="34" charset="0"/>
                        </a:rPr>
                        <a:t>If the data cannot be derived from the retention of actual data, then any estimate imposed is reviewed under ASAE 3000.</a:t>
                      </a:r>
                      <a:endParaRPr lang="en-AU" sz="1600" dirty="0" smtClean="0">
                        <a:latin typeface="Arial" pitchFamily="34" charset="0"/>
                        <a:cs typeface="Arial" pitchFamily="34" charset="0"/>
                      </a:endParaRPr>
                    </a:p>
                  </a:txBody>
                  <a:tcPr>
                    <a:solidFill>
                      <a:schemeClr val="bg1"/>
                    </a:solidFill>
                  </a:tcPr>
                </a:tc>
              </a:tr>
              <a:tr h="325245">
                <a:tc>
                  <a:txBody>
                    <a:bodyPr/>
                    <a:lstStyle/>
                    <a:p>
                      <a:endParaRPr lang="en-AU"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solidFill>
                      <a:schemeClr val="bg1"/>
                    </a:solidFill>
                  </a:tcPr>
                </a:tc>
              </a:tr>
            </a:tbl>
          </a:graphicData>
        </a:graphic>
      </p:graphicFrame>
      <p:sp>
        <p:nvSpPr>
          <p:cNvPr id="2" name="Title 1"/>
          <p:cNvSpPr>
            <a:spLocks noGrp="1"/>
          </p:cNvSpPr>
          <p:nvPr>
            <p:ph type="title"/>
          </p:nvPr>
        </p:nvSpPr>
        <p:spPr>
          <a:xfrm>
            <a:off x="179512" y="332656"/>
            <a:ext cx="8642350" cy="781038"/>
          </a:xfrm>
        </p:spPr>
        <p:txBody>
          <a:bodyPr/>
          <a:lstStyle/>
          <a:p>
            <a:r>
              <a:rPr lang="en-AU" dirty="0"/>
              <a:t>5.0 Issues raised by NSPs regarding assurance arrangements (cont.)</a:t>
            </a:r>
          </a:p>
        </p:txBody>
      </p:sp>
    </p:spTree>
    <p:extLst>
      <p:ext uri="{BB962C8B-B14F-4D97-AF65-F5344CB8AC3E}">
        <p14:creationId xmlns:p14="http://schemas.microsoft.com/office/powerpoint/2010/main" val="3030789739"/>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207+Powerpoint+template+RSM+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1207+Powerpoint+template+RSM+Blue</Template>
  <TotalTime>0</TotalTime>
  <Words>604</Words>
  <Application>Microsoft Office PowerPoint</Application>
  <PresentationFormat>On-screen Show (4:3)</PresentationFormat>
  <Paragraphs>92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1207+Powerpoint+template+RSM+Blue</vt:lpstr>
      <vt:lpstr>Appendix C- Audit Requirements</vt:lpstr>
      <vt:lpstr>1.0 Audit of actual historical financial information</vt:lpstr>
      <vt:lpstr>2.0 Review of estimated historical financial information</vt:lpstr>
      <vt:lpstr>3.0 Review of historical actual and estimated non-financial information</vt:lpstr>
      <vt:lpstr>4.0 Review of processes, procedures used and systems applied to provide, prepare and maintain non-financial information</vt:lpstr>
      <vt:lpstr>5.0 Issues raised by NSPs regarding assurance requirements</vt:lpstr>
      <vt:lpstr>5.0 Issues raised by NSPs regarding assurance arrangements (cont.)</vt:lpstr>
      <vt:lpstr>5.0 Issues raised by NSPs regarding assurance arrangements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AER expenditure forecast assessment guidelines</dc:title>
  <dc:creator/>
  <cp:lastModifiedBy/>
  <cp:revision>1</cp:revision>
  <dcterms:created xsi:type="dcterms:W3CDTF">2013-10-09T04:15:48Z</dcterms:created>
  <dcterms:modified xsi:type="dcterms:W3CDTF">2013-10-09T04:46:42Z</dcterms:modified>
</cp:coreProperties>
</file>